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4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0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xfrm>
            <a:off x="685800" y="2130425"/>
            <a:ext cx="7772400" cy="147002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Title 1"/>
          <p:cNvSpPr txBox="1"/>
          <p:nvPr/>
        </p:nvSpPr>
        <p:spPr>
          <a:xfrm>
            <a:off x="426890" y="3962400"/>
            <a:ext cx="3535510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6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8" indent="-205738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/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2"/>
            <a:ext cx="9144000" cy="56098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8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1" name="Flowchart: Process 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4" name="Group 11"/>
          <p:cNvGrpSpPr/>
          <p:nvPr/>
        </p:nvGrpSpPr>
        <p:grpSpPr>
          <a:xfrm>
            <a:off x="2831734" y="3945632"/>
            <a:ext cx="3917513" cy="486922"/>
            <a:chOff x="0" y="0"/>
            <a:chExt cx="3917511" cy="486921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2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2"/>
          </a:xfrm>
          <a:prstGeom prst="rect">
            <a:avLst/>
          </a:prstGeom>
        </p:spPr>
        <p:txBody>
          <a:bodyPr/>
          <a:lstStyle/>
          <a:p>
            <a:pPr marL="164592" indent="-164592" defTabSz="658368">
              <a:spcBef>
                <a:spcPts val="700"/>
              </a:spcBef>
              <a:defRPr sz="2016"/>
            </a:pPr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462781" y="6429695"/>
            <a:ext cx="224020" cy="218439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25137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4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cb.bootcampcontent.com/UCB-Coding-Bootcamp/10-16-2017-UCB-Class-Repository-FSF/tree/master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youtu.be/0lpxKw6E90Y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  <p:sp>
        <p:nvSpPr>
          <p:cNvPr id="251" name="Text Placeholder 3"/>
          <p:cNvSpPr txBox="1"/>
          <p:nvPr>
            <p:ph type="body" sz="quarter" idx="1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/>
            <a:r>
              <a:t>Unit 1.3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80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3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288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9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2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2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300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b="1"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52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303" name="Content Placeholder 2"/>
          <p:cNvSpPr txBox="1"/>
          <p:nvPr/>
        </p:nvSpPr>
        <p:spPr>
          <a:xfrm>
            <a:off x="457200" y="828113"/>
            <a:ext cx="8153400" cy="3352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03504">
              <a:spcBef>
                <a:spcPts val="5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307" name="Applies to all &lt;p&gt; elements…"/>
          <p:cNvSpPr txBox="1"/>
          <p:nvPr/>
        </p:nvSpPr>
        <p:spPr>
          <a:xfrm>
            <a:off x="3648169" y="690339"/>
            <a:ext cx="4869355" cy="462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&lt;p&gt; elements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class=“classItem"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Applies to all elements with id=“idItem"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308" name="Element name…"/>
          <p:cNvSpPr txBox="1"/>
          <p:nvPr/>
        </p:nvSpPr>
        <p:spPr>
          <a:xfrm>
            <a:off x="311252" y="1225524"/>
            <a:ext cx="2207403" cy="631189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309" name="Period (.) + variable name…"/>
          <p:cNvSpPr txBox="1"/>
          <p:nvPr/>
        </p:nvSpPr>
        <p:spPr>
          <a:xfrm>
            <a:off x="144431" y="2779488"/>
            <a:ext cx="3166215" cy="637539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310" name="Hash (#) + variable name…"/>
          <p:cNvSpPr txBox="1"/>
          <p:nvPr/>
        </p:nvSpPr>
        <p:spPr>
          <a:xfrm>
            <a:off x="162681" y="4269952"/>
            <a:ext cx="2734701" cy="631189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311" name="Line"/>
          <p:cNvSpPr/>
          <p:nvPr/>
        </p:nvSpPr>
        <p:spPr>
          <a:xfrm>
            <a:off x="3000861" y="4603670"/>
            <a:ext cx="547008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3294507" y="3041579"/>
            <a:ext cx="363095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3" name="Element selector"/>
          <p:cNvSpPr txBox="1"/>
          <p:nvPr/>
        </p:nvSpPr>
        <p:spPr>
          <a:xfrm>
            <a:off x="264282" y="769349"/>
            <a:ext cx="184219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314" name="Class Selector"/>
          <p:cNvSpPr txBox="1"/>
          <p:nvPr/>
        </p:nvSpPr>
        <p:spPr>
          <a:xfrm>
            <a:off x="302382" y="2325696"/>
            <a:ext cx="152440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315" name="ID Selector"/>
          <p:cNvSpPr txBox="1"/>
          <p:nvPr/>
        </p:nvSpPr>
        <p:spPr>
          <a:xfrm>
            <a:off x="315082" y="3821429"/>
            <a:ext cx="1218898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SS Selectors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318" name="p {…"/>
          <p:cNvSpPr txBox="1"/>
          <p:nvPr/>
        </p:nvSpPr>
        <p:spPr>
          <a:xfrm>
            <a:off x="638268" y="1046480"/>
            <a:ext cx="2480391" cy="23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p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blue;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.classItem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orange;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#idItem {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    background-color: green;</a:t>
            </a:r>
          </a:p>
          <a:p>
            <a:pPr>
              <a:defRPr sz="1400">
                <a:latin typeface="+mj-lt"/>
                <a:ea typeface="+mj-ea"/>
                <a:cs typeface="+mj-cs"/>
                <a:sym typeface="Calibri"/>
              </a:defRPr>
            </a:pPr>
            <a:r>
              <a:t>}</a:t>
            </a:r>
          </a:p>
        </p:txBody>
      </p:sp>
      <p:sp>
        <p:nvSpPr>
          <p:cNvPr id="319" name="&lt;p&gt;…"/>
          <p:cNvSpPr txBox="1"/>
          <p:nvPr/>
        </p:nvSpPr>
        <p:spPr>
          <a:xfrm>
            <a:off x="4405617" y="932179"/>
            <a:ext cx="4488950" cy="249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paragraph with a blue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&lt;/p&gt;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class=“classItem"&gt;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an orange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&lt;div id=“idItem"&gt;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    A div with a green background.</a:t>
            </a: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320" name="+"/>
          <p:cNvSpPr txBox="1"/>
          <p:nvPr/>
        </p:nvSpPr>
        <p:spPr>
          <a:xfrm>
            <a:off x="3604381" y="1732278"/>
            <a:ext cx="583664" cy="11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321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7261"/>
            <a:ext cx="9144000" cy="5449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324" name="Title 1"/>
          <p:cNvSpPr txBox="1"/>
          <p:nvPr/>
        </p:nvSpPr>
        <p:spPr>
          <a:xfrm>
            <a:off x="1438274" y="2819400"/>
            <a:ext cx="6457953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Content Placeholder 2"/>
          <p:cNvSpPr txBox="1"/>
          <p:nvPr/>
        </p:nvSpPr>
        <p:spPr>
          <a:xfrm>
            <a:off x="457200" y="5522538"/>
            <a:ext cx="8153400" cy="72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33" name="Title 1"/>
          <p:cNvSpPr txBox="1"/>
          <p:nvPr/>
        </p:nvSpPr>
        <p:spPr>
          <a:xfrm>
            <a:off x="304800" y="14351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33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1" y="1447800"/>
            <a:ext cx="9123746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ontent Placeholder 2"/>
          <p:cNvSpPr txBox="1"/>
          <p:nvPr/>
        </p:nvSpPr>
        <p:spPr>
          <a:xfrm>
            <a:off x="29900" y="2805110"/>
            <a:ext cx="4748516" cy="3367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40" name="Straight Arrow Connector 10"/>
          <p:cNvSpPr/>
          <p:nvPr/>
        </p:nvSpPr>
        <p:spPr>
          <a:xfrm>
            <a:off x="3962398" y="1132283"/>
            <a:ext cx="1600202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3" name="TextBox 3"/>
          <p:cNvSpPr txBox="1"/>
          <p:nvPr/>
        </p:nvSpPr>
        <p:spPr>
          <a:xfrm>
            <a:off x="304800" y="914399"/>
            <a:ext cx="8686800" cy="3281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5" name="TextBox 5"/>
          <p:cNvSpPr txBox="1"/>
          <p:nvPr/>
        </p:nvSpPr>
        <p:spPr>
          <a:xfrm>
            <a:off x="2971800" y="124823"/>
            <a:ext cx="6019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7023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0" b="2470"/>
          <a:stretch>
            <a:fillRect/>
          </a:stretch>
        </p:blipFill>
        <p:spPr>
          <a:xfrm>
            <a:off x="1828800" y="787982"/>
            <a:ext cx="5562602" cy="438265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2" y="796452"/>
            <a:ext cx="9149874" cy="644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5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19"/>
            <a:ext cx="3200400" cy="393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4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2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8" name="Shape 70"/>
          <p:cNvSpPr txBox="1"/>
          <p:nvPr/>
        </p:nvSpPr>
        <p:spPr>
          <a:xfrm>
            <a:off x="304799" y="761999"/>
            <a:ext cx="8740776" cy="336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u="sng">
                <a:solidFill>
                  <a:srgbClr val="100AC4"/>
                </a:solidFill>
                <a:hlinkClick r:id="rId2" invalidUrl="" action="" tgtFrame="" tooltip="" history="1" highlightClick="0" endSnd="0"/>
              </a:rPr>
              <a:t>http://ucb.bootcampcontent.com/UCB-Coding-Bootcamp/10-16-2017-UCB-Class-Repository-FSF/tree/master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br>
              <a:rPr b="1"/>
            </a:br>
            <a:r>
              <a:rPr sz="2200"/>
              <a:t>	</a:t>
            </a:r>
            <a:r>
              <a:rPr sz="2200" u="sng"/>
              <a:t>TTH Class – Saturday (October 28, 2017)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6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-1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4"/>
            <a:ext cx="8610601" cy="834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57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3"/>
            <a:ext cx="65532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61" name="Shape 70"/>
          <p:cNvSpPr txBox="1"/>
          <p:nvPr/>
        </p:nvSpPr>
        <p:spPr>
          <a:xfrm>
            <a:off x="304799" y="761998"/>
            <a:ext cx="8740776" cy="5177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http://ucb.bootcampcontent.com/UCB-Coding-Bootcamp/10-16-2017-UCB-Class-Repository-FSF/tree/master/01-Class-Content/01-html-git-css/01-Activities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2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2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264" name="Shape 70"/>
          <p:cNvSpPr txBox="1"/>
          <p:nvPr/>
        </p:nvSpPr>
        <p:spPr>
          <a:xfrm>
            <a:off x="304799" y="5715000"/>
            <a:ext cx="8740776" cy="50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1"/>
            <a:ext cx="69342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114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570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3"/>
            <a:ext cx="67056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1"/>
            <a:ext cx="8684274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59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5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0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7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70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0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/>
          <p:nvPr>
            <p:ph type="title"/>
          </p:nvPr>
        </p:nvSpPr>
        <p:spPr>
          <a:xfrm>
            <a:off x="304800" y="-2"/>
            <a:ext cx="7086600" cy="653858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21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07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0" name="Title 1"/>
          <p:cNvSpPr txBox="1"/>
          <p:nvPr/>
        </p:nvSpPr>
        <p:spPr>
          <a:xfrm>
            <a:off x="152400" y="653853"/>
            <a:ext cx="8915400" cy="1098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271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1"/>
            <a:ext cx="5257800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215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5" name="Title 1"/>
          <p:cNvSpPr txBox="1"/>
          <p:nvPr/>
        </p:nvSpPr>
        <p:spPr>
          <a:xfrm>
            <a:off x="0" y="2057400"/>
            <a:ext cx="9067800" cy="2545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